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5" r:id="rId2"/>
    <p:sldId id="349" r:id="rId3"/>
    <p:sldId id="350" r:id="rId4"/>
    <p:sldId id="296" r:id="rId5"/>
    <p:sldId id="330" r:id="rId6"/>
    <p:sldId id="319" r:id="rId7"/>
    <p:sldId id="320" r:id="rId8"/>
    <p:sldId id="356" r:id="rId9"/>
    <p:sldId id="357" r:id="rId10"/>
    <p:sldId id="323" r:id="rId11"/>
    <p:sldId id="358" r:id="rId12"/>
    <p:sldId id="359" r:id="rId13"/>
    <p:sldId id="326" r:id="rId14"/>
    <p:sldId id="332" r:id="rId15"/>
    <p:sldId id="333" r:id="rId16"/>
    <p:sldId id="351" r:id="rId17"/>
    <p:sldId id="335" r:id="rId18"/>
    <p:sldId id="336" r:id="rId19"/>
    <p:sldId id="337" r:id="rId20"/>
    <p:sldId id="338" r:id="rId21"/>
    <p:sldId id="339" r:id="rId22"/>
    <p:sldId id="340" r:id="rId23"/>
    <p:sldId id="352" r:id="rId24"/>
    <p:sldId id="342" r:id="rId25"/>
    <p:sldId id="353" r:id="rId26"/>
    <p:sldId id="344" r:id="rId27"/>
    <p:sldId id="345" r:id="rId28"/>
    <p:sldId id="346" r:id="rId29"/>
    <p:sldId id="354" r:id="rId30"/>
    <p:sldId id="348" r:id="rId31"/>
    <p:sldId id="327" r:id="rId32"/>
  </p:sldIdLst>
  <p:sldSz cx="9144000" cy="6858000" type="screen4x3"/>
  <p:notesSz cx="6950075" cy="923607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BCF8EB-2719-4EBF-8F76-B3B257B52438}">
          <p14:sldIdLst>
            <p14:sldId id="355"/>
            <p14:sldId id="349"/>
            <p14:sldId id="350"/>
            <p14:sldId id="296"/>
            <p14:sldId id="330"/>
            <p14:sldId id="319"/>
            <p14:sldId id="320"/>
            <p14:sldId id="356"/>
            <p14:sldId id="357"/>
            <p14:sldId id="323"/>
            <p14:sldId id="358"/>
            <p14:sldId id="359"/>
            <p14:sldId id="326"/>
            <p14:sldId id="332"/>
            <p14:sldId id="333"/>
            <p14:sldId id="351"/>
            <p14:sldId id="335"/>
            <p14:sldId id="336"/>
            <p14:sldId id="337"/>
            <p14:sldId id="338"/>
            <p14:sldId id="339"/>
            <p14:sldId id="340"/>
            <p14:sldId id="352"/>
            <p14:sldId id="342"/>
            <p14:sldId id="353"/>
            <p14:sldId id="344"/>
            <p14:sldId id="345"/>
            <p14:sldId id="346"/>
            <p14:sldId id="354"/>
            <p14:sldId id="348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DAC893"/>
    <a:srgbClr val="D5B119"/>
    <a:srgbClr val="DDDDDD"/>
    <a:srgbClr val="E9D32F"/>
    <a:srgbClr val="FFFFFF"/>
    <a:srgbClr val="740016"/>
    <a:srgbClr val="82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755" autoAdjust="0"/>
    <p:restoredTop sz="89750" autoAdjust="0"/>
  </p:normalViewPr>
  <p:slideViewPr>
    <p:cSldViewPr>
      <p:cViewPr varScale="1">
        <p:scale>
          <a:sx n="60" d="100"/>
          <a:sy n="60" d="100"/>
        </p:scale>
        <p:origin x="-23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 smtClean="0"/>
              <a:t>I-NEDA Annual Conference</a:t>
            </a:r>
          </a:p>
          <a:p>
            <a:r>
              <a:rPr lang="en-US" dirty="0" smtClean="0"/>
              <a:t>7/14/2015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806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A9A1B3-72B9-4A17-AA34-C47B49468055}" type="datetimeFigureOut">
              <a:rPr lang="en-US"/>
              <a:pPr>
                <a:defRPr/>
              </a:pPr>
              <a:t>7/7/2015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4C7251-A572-4FF2-B282-BA197A558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4994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B73F0AA-9AD2-4F0A-BFC3-A3149FB01C77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4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24" y="2130424"/>
            <a:ext cx="8074152" cy="14996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4" y="3657600"/>
            <a:ext cx="8380476" cy="914400"/>
          </a:xfrm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lang="en-US" sz="4000" b="1" kern="12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62AA2-6D06-41F9-B2FA-219D90A40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7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1614488"/>
            <a:ext cx="9144000" cy="46037"/>
          </a:xfrm>
          <a:prstGeom prst="rect">
            <a:avLst/>
          </a:prstGeom>
          <a:solidFill>
            <a:srgbClr val="FFFFFF"/>
          </a:solidFill>
          <a:ln w="3175" cap="flat" cmpd="thickThin" algn="ctr">
            <a:solidFill>
              <a:schemeClr val="tx1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7200" y="6140450"/>
            <a:ext cx="35052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Contact Kreamer Law Firm</a:t>
            </a:r>
          </a:p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By Phone: (515) 727-0900</a:t>
            </a:r>
          </a:p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By Email: info@kreamerlaw.com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6192838"/>
            <a:ext cx="1793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/>
          <a:lstStyle>
            <a:lvl1pPr>
              <a:defRPr sz="380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32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invGray">
          <a:xfrm>
            <a:off x="0" y="1614488"/>
            <a:ext cx="9144000" cy="46037"/>
          </a:xfrm>
          <a:prstGeom prst="rect">
            <a:avLst/>
          </a:prstGeom>
          <a:solidFill>
            <a:srgbClr val="FFFFFF"/>
          </a:solidFill>
          <a:ln w="3175" cap="flat" cmpd="thickThin" algn="ctr">
            <a:solidFill>
              <a:schemeClr val="tx1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57200" y="6140450"/>
            <a:ext cx="35052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Contact Kreamer Law Firm</a:t>
            </a:r>
          </a:p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By Phone: (515) 727-0900</a:t>
            </a:r>
          </a:p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By Email: info@kreamerlaw.com</a:t>
            </a: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6192838"/>
            <a:ext cx="17938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069080" cy="4297363"/>
          </a:xfrm>
        </p:spPr>
        <p:txBody>
          <a:bodyPr/>
          <a:lstStyle>
            <a:lvl1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/>
          <a:lstStyle>
            <a:lvl1pPr>
              <a:defRPr sz="380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617720" y="1828800"/>
            <a:ext cx="4069080" cy="4297363"/>
          </a:xfrm>
        </p:spPr>
        <p:txBody>
          <a:bodyPr/>
          <a:lstStyle>
            <a:lvl1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738B512-5385-46D1-A086-B0C395C00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7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1614488"/>
            <a:ext cx="9144000" cy="46037"/>
          </a:xfrm>
          <a:prstGeom prst="rect">
            <a:avLst/>
          </a:prstGeom>
          <a:solidFill>
            <a:srgbClr val="FFFFFF"/>
          </a:solidFill>
          <a:ln w="3175" cap="flat" cmpd="thickThin" algn="ctr">
            <a:solidFill>
              <a:schemeClr val="tx1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anchor="ctr"/>
          <a:lstStyle>
            <a:lvl1pPr>
              <a:defRPr sz="380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55EBD0A-0EE1-4210-BB16-2519B47B1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9144000" cy="1676400"/>
          </a:xfrm>
          <a:prstGeom prst="rect">
            <a:avLst/>
          </a:prstGeom>
          <a:solidFill>
            <a:schemeClr val="bg1">
              <a:lumMod val="65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B238614-40B3-45C7-8067-386E5E7DF9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lang="en-US" sz="4700" b="1" kern="1200" dirty="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700" b="1">
          <a:solidFill>
            <a:srgbClr val="99003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700" b="1">
          <a:solidFill>
            <a:srgbClr val="99003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700" b="1">
          <a:solidFill>
            <a:srgbClr val="99003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700" b="1">
          <a:solidFill>
            <a:srgbClr val="99003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charset="0"/>
        <a:defRPr sz="4700" b="1">
          <a:solidFill>
            <a:srgbClr val="99003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charset="0"/>
        <a:defRPr sz="4700" b="1">
          <a:solidFill>
            <a:srgbClr val="99003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charset="0"/>
        <a:defRPr sz="4700" b="1">
          <a:solidFill>
            <a:srgbClr val="99003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charset="0"/>
        <a:defRPr sz="4700" b="1">
          <a:solidFill>
            <a:srgbClr val="99003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 flipH="1">
            <a:off x="457200" y="1752600"/>
            <a:ext cx="8229600" cy="43434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Getting What you Bargained for</a:t>
            </a:r>
            <a:endParaRPr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9144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Problems with “Blanket” Liens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86438"/>
            <a:ext cx="9144000" cy="223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151" name="Picture 18" descr="Photo 11-15-12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911350"/>
            <a:ext cx="19685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94063" y="1876425"/>
            <a:ext cx="5638800" cy="1671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D5B119"/>
                </a:solidFill>
                <a:latin typeface="Arial" pitchFamily="34" charset="0"/>
                <a:cs typeface="Arial" pitchFamily="34" charset="0"/>
              </a:rPr>
              <a:t>SAMUEL I KREAMER </a:t>
            </a:r>
            <a:r>
              <a:rPr lang="en-US" sz="2000" b="1" dirty="0">
                <a:solidFill>
                  <a:srgbClr val="D5B119"/>
                </a:solidFill>
                <a:latin typeface="Arial" pitchFamily="34" charset="0"/>
                <a:cs typeface="Arial" pitchFamily="34" charset="0"/>
              </a:rPr>
              <a:t>J.D.,C.P.A.</a:t>
            </a:r>
          </a:p>
          <a:p>
            <a:pPr marL="2860675" indent="-287338">
              <a:lnSpc>
                <a:spcPct val="90000"/>
              </a:lnSpc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860675" indent="-287338">
              <a:lnSpc>
                <a:spcPct val="90000"/>
              </a:lnSpc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ATTORNEY AT LAW</a:t>
            </a:r>
          </a:p>
          <a:p>
            <a:pPr>
              <a:lnSpc>
                <a:spcPct val="90000"/>
              </a:lnSpc>
              <a:defRPr/>
            </a:pP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 flipH="1">
            <a:off x="457200" y="1752600"/>
            <a:ext cx="8229600" cy="4343400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54" name="TextBox 7"/>
          <p:cNvSpPr txBox="1">
            <a:spLocks noChangeArrowheads="1"/>
          </p:cNvSpPr>
          <p:nvPr/>
        </p:nvSpPr>
        <p:spPr bwMode="auto">
          <a:xfrm>
            <a:off x="914400" y="518160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7155 LAKE DRIVE, SUITE 200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WEST DES MOINES, IA 50266</a:t>
            </a:r>
          </a:p>
        </p:txBody>
      </p:sp>
      <p:sp>
        <p:nvSpPr>
          <p:cNvPr id="6155" name="TextBox 8"/>
          <p:cNvSpPr txBox="1">
            <a:spLocks noChangeArrowheads="1"/>
          </p:cNvSpPr>
          <p:nvPr/>
        </p:nvSpPr>
        <p:spPr bwMode="auto">
          <a:xfrm>
            <a:off x="6289675" y="518160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D5B119"/>
                </a:solidFill>
                <a:latin typeface="Calibri" panose="020F0502020204030204" pitchFamily="34" charset="0"/>
              </a:rPr>
              <a:t>SIKJDCPA@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KREAMERLAW.COM</a:t>
            </a:r>
          </a:p>
        </p:txBody>
      </p:sp>
      <p:pic>
        <p:nvPicPr>
          <p:cNvPr id="6156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2" b="14660"/>
          <a:stretch/>
        </p:blipFill>
        <p:spPr bwMode="auto">
          <a:xfrm>
            <a:off x="3225299" y="2698389"/>
            <a:ext cx="5309101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Perfection: Compliance with necessary procedures</a:t>
            </a:r>
          </a:p>
          <a:p>
            <a:r>
              <a:rPr lang="en-US" dirty="0" smtClean="0"/>
              <a:t>Priority: The order in which creditors have rights to collateral</a:t>
            </a:r>
          </a:p>
          <a:p>
            <a:r>
              <a:rPr lang="en-US" dirty="0" smtClean="0"/>
              <a:t>Notice</a:t>
            </a:r>
          </a:p>
          <a:p>
            <a:pPr lvl="1"/>
            <a:r>
              <a:rPr lang="en-US" dirty="0" smtClean="0"/>
              <a:t>Constructive Notice</a:t>
            </a:r>
          </a:p>
          <a:p>
            <a:pPr lvl="1"/>
            <a:r>
              <a:rPr lang="en-US" dirty="0" smtClean="0"/>
              <a:t>Actual Notice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Perfection/Priority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000" y="3437481"/>
            <a:ext cx="1080000" cy="108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 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UCC-1 To Establish the Lien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00" y="2889000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400" y="304140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73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55" y="1828800"/>
            <a:ext cx="3320689" cy="4297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UCC 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UCC-3 to Amend the Lien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Money Security Interest takes priority over ALL Blanket liens</a:t>
            </a:r>
          </a:p>
          <a:p>
            <a:r>
              <a:rPr lang="en-US" dirty="0" smtClean="0"/>
              <a:t>Security interest follows </a:t>
            </a:r>
            <a:r>
              <a:rPr lang="en-US" b="1" i="1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Collateral</a:t>
            </a:r>
          </a:p>
          <a:p>
            <a:pPr lvl="1"/>
            <a:r>
              <a:rPr lang="en-US" dirty="0" smtClean="0"/>
              <a:t>Proceeds from sale of collateral</a:t>
            </a:r>
          </a:p>
          <a:p>
            <a:r>
              <a:rPr lang="en-US" dirty="0" smtClean="0"/>
              <a:t>Creditor only get paid ONCE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Transactions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Farmer F owns Tractor A valued at $20k</a:t>
            </a:r>
          </a:p>
          <a:p>
            <a:r>
              <a:rPr lang="en-US" dirty="0"/>
              <a:t>Farmer F has an operating line with Bank X with a balance of $75k </a:t>
            </a:r>
          </a:p>
          <a:p>
            <a:r>
              <a:rPr lang="en-US" dirty="0"/>
              <a:t>The line is secured by a blanket lien on several items including “All machinery and equipment used in farming operations”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These will be used for all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97363"/>
          </a:xfrm>
        </p:spPr>
        <p:txBody>
          <a:bodyPr/>
          <a:lstStyle/>
          <a:p>
            <a:r>
              <a:rPr lang="en-US" dirty="0"/>
              <a:t>At time of Default, other assets of Farmer F subject to (covered by) blanket lien equal $20k</a:t>
            </a:r>
          </a:p>
          <a:p>
            <a:r>
              <a:rPr lang="en-US" dirty="0"/>
              <a:t>Bank X acquires and sells other assets for $20k</a:t>
            </a:r>
          </a:p>
          <a:p>
            <a:r>
              <a:rPr lang="en-US" dirty="0"/>
              <a:t>Net due to Bank X by Farmer F on blanket lien is $55k ($75 indebtedness - $20k other assets)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 F Defaults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 Resale or Trade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Process: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590799"/>
            <a:ext cx="32766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Bank X acquires $20k sales proceeds from Tractor A from Farmer F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590799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Bank X acquires Tractor A from Dealer, and sells at auction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590799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Bank X gets proceeds of auction up to remaining amount due from Farmer F.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Dealer receives any excess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3809999"/>
            <a:ext cx="7511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02028" y="3809999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9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Prior to Default, Dealer buys Tractor A for $20k (cash). Farmer F defaults on line.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Process: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 Resale or Trade/Farmer Retains Cash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792849"/>
            <a:ext cx="167640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/>
              <a:t>Bank X acquires $20k sales proceeds from Tractor A from Farmer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792849"/>
            <a:ext cx="1529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Bank X acquires Tractor A from Dealer, and sells at auction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743200"/>
            <a:ext cx="236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Bank X gets proceeds of auction up to remaining amount due from Farmer F.</a:t>
            </a:r>
          </a:p>
          <a:p>
            <a:endParaRPr lang="en-US" sz="1100" dirty="0" smtClean="0"/>
          </a:p>
          <a:p>
            <a:r>
              <a:rPr lang="en-US" sz="1100" dirty="0" smtClean="0"/>
              <a:t>Dealer </a:t>
            </a:r>
            <a:r>
              <a:rPr lang="en-US" sz="1100" dirty="0"/>
              <a:t>receives any excess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124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3124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3255" y="3893403"/>
            <a:ext cx="222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net loss is $20k (purchase price of Tractor A)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6033" y="3896142"/>
            <a:ext cx="30453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 acquires Tractor A from Dealer and auctions for $25k.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acquires all proceeds from auction (remaining debt is $10k)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68998" y="3975318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 recovers $20k in proceeds from Farmer F’s sale of Tractor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F’s debt to Bank X: $35k </a:t>
            </a:r>
            <a:r>
              <a:rPr lang="en-US" sz="1600" dirty="0"/>
              <a:t>[</a:t>
            </a:r>
            <a:r>
              <a:rPr lang="en-US" sz="1600" dirty="0" smtClean="0"/>
              <a:t>$55-20k]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25828" y="4495800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4495800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117" y="36576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Prior to Default, Dealer buys Tractor A for $20k (cash). Farmer F defaults on line; Farmer F spends cash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Process: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 Resale or Trade/Farmer Spends Cash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792849"/>
            <a:ext cx="167640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/>
              <a:t>Bank X acquires $20k sales proceeds from Tractor A from Farmer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792849"/>
            <a:ext cx="1529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Bank X acquires Tractor A from Dealer, and sells at auction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743200"/>
            <a:ext cx="236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Bank X gets proceeds of auction up to remaining amount due from Farmer F.</a:t>
            </a:r>
          </a:p>
          <a:p>
            <a:endParaRPr lang="en-US" sz="1100" dirty="0" smtClean="0"/>
          </a:p>
          <a:p>
            <a:r>
              <a:rPr lang="en-US" sz="1100" dirty="0" smtClean="0"/>
              <a:t>Dealer </a:t>
            </a:r>
            <a:r>
              <a:rPr lang="en-US" sz="1100" dirty="0"/>
              <a:t>receives any excess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124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3124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3255" y="3893403"/>
            <a:ext cx="222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net loss is $20k (purchase price of Tractor A)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6033" y="3896142"/>
            <a:ext cx="30453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acquires Tractor A from Dealer and auctions for $25k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acquires all proceeds from auction (remaining debt is </a:t>
            </a:r>
            <a:r>
              <a:rPr lang="en-US" sz="1600" dirty="0" smtClean="0"/>
              <a:t>$30k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68998" y="3975318"/>
            <a:ext cx="256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recovers $0 in proceeds from Farmer </a:t>
            </a:r>
            <a:r>
              <a:rPr lang="en-US" sz="1600" dirty="0" smtClean="0"/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Farmer F’s debt to Bank X: $55k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25828" y="4572000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4572000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117" y="36576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Bank </a:t>
            </a:r>
            <a:r>
              <a:rPr lang="en-US" sz="2400" dirty="0"/>
              <a:t>X recovers more at auction </a:t>
            </a:r>
            <a:r>
              <a:rPr lang="en-US" sz="2400" dirty="0" smtClean="0"/>
              <a:t>than </a:t>
            </a:r>
            <a:r>
              <a:rPr lang="en-US" sz="2400" dirty="0"/>
              <a:t>the amount owed from </a:t>
            </a:r>
            <a:r>
              <a:rPr lang="en-US" sz="2400" dirty="0" smtClean="0"/>
              <a:t>Farmer F</a:t>
            </a:r>
            <a:endParaRPr lang="en-US" sz="24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Process: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No Resale or Trade/Farmer Keeps Cash/Excess Proceeds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792849"/>
            <a:ext cx="1676400" cy="600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100" dirty="0"/>
              <a:t>Bank X acquires $20k sales proceeds from Tractor A from Farmer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792849"/>
            <a:ext cx="1529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Bank X acquires Tractor A from Dealer, and sells at auction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743200"/>
            <a:ext cx="2365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Bank X gets proceeds of auction up to remaining amount due from Farmer F.</a:t>
            </a:r>
          </a:p>
          <a:p>
            <a:endParaRPr lang="en-US" sz="1100" dirty="0" smtClean="0"/>
          </a:p>
          <a:p>
            <a:r>
              <a:rPr lang="en-US" sz="1100" dirty="0" smtClean="0"/>
              <a:t>Dealer </a:t>
            </a:r>
            <a:r>
              <a:rPr lang="en-US" sz="1100" dirty="0"/>
              <a:t>receives any excess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124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31242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3255" y="3893403"/>
            <a:ext cx="2220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net loss is $15k (purchase price of Tractor A - $5k proceeds from auction)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6033" y="3896142"/>
            <a:ext cx="30453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acquires Tractor A from Dealer and auctions for </a:t>
            </a:r>
            <a:r>
              <a:rPr lang="en-US" sz="1600" dirty="0" smtClean="0"/>
              <a:t>$40k.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acquires all proceeds from auction </a:t>
            </a:r>
            <a:r>
              <a:rPr lang="en-US" sz="1600" dirty="0" smtClean="0"/>
              <a:t>up to $35k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 gets $5k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68998" y="3975318"/>
            <a:ext cx="256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recovers </a:t>
            </a:r>
            <a:r>
              <a:rPr lang="en-US" sz="1600" dirty="0" smtClean="0"/>
              <a:t>$20 </a:t>
            </a:r>
            <a:r>
              <a:rPr lang="en-US" sz="1600" dirty="0"/>
              <a:t>in proceeds from Farmer </a:t>
            </a:r>
            <a:r>
              <a:rPr lang="en-US" sz="1600" dirty="0" smtClean="0"/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Farmer F’s debt to Bank X: </a:t>
            </a:r>
            <a:r>
              <a:rPr lang="en-US" sz="1600" dirty="0" smtClean="0"/>
              <a:t>$35k ($55-20k)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25828" y="4572000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200" y="4572000"/>
            <a:ext cx="75117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117" y="36576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If a customer from whom you</a:t>
            </a:r>
          </a:p>
          <a:p>
            <a:pPr lvl="1"/>
            <a:r>
              <a:rPr lang="en-US" sz="1600" dirty="0"/>
              <a:t>purchased equipment; or </a:t>
            </a:r>
          </a:p>
          <a:p>
            <a:pPr lvl="1"/>
            <a:r>
              <a:rPr lang="en-US" sz="1600" dirty="0"/>
              <a:t>accepted equipment for credit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smtClean="0"/>
              <a:t>fails </a:t>
            </a:r>
            <a:r>
              <a:rPr lang="en-US" sz="1800" dirty="0"/>
              <a:t>to pay his creditors YOU could have liability to your customer’s creditors.</a:t>
            </a:r>
          </a:p>
          <a:p>
            <a:pPr lvl="1"/>
            <a:endParaRPr lang="en-US" sz="1800" dirty="0"/>
          </a:p>
          <a:p>
            <a:r>
              <a:rPr lang="en-US" sz="1800" dirty="0"/>
              <a:t>Just because you paid a customer (or provided trade-in credit) for a piece of equipment does NOT mean you now “own” it.</a:t>
            </a:r>
          </a:p>
          <a:p>
            <a:pPr lvl="1"/>
            <a:endParaRPr lang="en-US" sz="1800" dirty="0"/>
          </a:p>
          <a:p>
            <a:r>
              <a:rPr lang="en-US" sz="1800" dirty="0"/>
              <a:t>You may not “own” all of your “used” equipment inventory.</a:t>
            </a:r>
          </a:p>
          <a:p>
            <a:endParaRPr lang="en-US" sz="1800" dirty="0"/>
          </a:p>
          <a:p>
            <a:r>
              <a:rPr lang="en-US" altLang="en-US" sz="1800" dirty="0"/>
              <a:t>You can be dead without knowing you are sick.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“problem”?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Why should you care about blanket liens?</a:t>
            </a:r>
          </a:p>
        </p:txBody>
      </p:sp>
    </p:spTree>
    <p:extLst>
      <p:ext uri="{BB962C8B-B14F-4D97-AF65-F5344CB8AC3E}">
        <p14:creationId xmlns:p14="http://schemas.microsoft.com/office/powerpoint/2010/main" val="38439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Dealer </a:t>
            </a:r>
            <a:r>
              <a:rPr lang="en-US" sz="1600" dirty="0"/>
              <a:t>takes out a $20k loan from Bank Y to purchase Tractor </a:t>
            </a:r>
            <a:r>
              <a:rPr lang="en-US" sz="1600" dirty="0" smtClean="0"/>
              <a:t>A. </a:t>
            </a:r>
            <a:r>
              <a:rPr lang="en-US" sz="1600" i="1" dirty="0" smtClean="0"/>
              <a:t>Bank Y </a:t>
            </a:r>
            <a:r>
              <a:rPr lang="en-US" sz="1600" dirty="0" smtClean="0"/>
              <a:t>(Dealer’s lender) </a:t>
            </a:r>
            <a:r>
              <a:rPr lang="en-US" sz="1600" i="1" u="sng" dirty="0" smtClean="0"/>
              <a:t>secures </a:t>
            </a:r>
            <a:r>
              <a:rPr lang="en-US" sz="1600" i="1" u="sng" dirty="0"/>
              <a:t>loan with Tractor </a:t>
            </a:r>
            <a:r>
              <a:rPr lang="en-US" sz="1600" i="1" u="sng" dirty="0" smtClean="0"/>
              <a:t>A</a:t>
            </a:r>
            <a:r>
              <a:rPr lang="en-US" sz="1600" u="sng" dirty="0" smtClean="0"/>
              <a:t/>
            </a:r>
            <a:br>
              <a:rPr lang="en-US" sz="1600" u="sng" dirty="0" smtClean="0"/>
            </a:br>
            <a:endParaRPr lang="en-US" sz="1600" u="sng" dirty="0" smtClean="0"/>
          </a:p>
          <a:p>
            <a:pPr lvl="1"/>
            <a:r>
              <a:rPr lang="en-US" sz="1200" b="1" dirty="0" smtClean="0"/>
              <a:t>Process:</a:t>
            </a:r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No Resale or Trade/Dealer Takes Out Loan/Farmer Keeps Cash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0117" y="36576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962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2438400"/>
            <a:ext cx="16258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</a:t>
            </a:r>
            <a:r>
              <a:rPr lang="en-US" sz="1100" dirty="0"/>
              <a:t>$20k sales proceeds from Tractor A from Farmer </a:t>
            </a:r>
            <a:r>
              <a:rPr lang="en-US" sz="1100" dirty="0" smtClean="0"/>
              <a:t>F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2438400"/>
            <a:ext cx="1473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A from Dealer, and sells at auction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2438400"/>
            <a:ext cx="16026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Y collects up to outstanding value of loan on sale of Tractor A. Remainder goes to Bank X to satisfy Bank X credit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2438400"/>
            <a:ext cx="1255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Excess on sale of Tractor A to Dealer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800" y="243095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Dealer responsible for remainder of loan to Bank 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532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768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528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8057" y="3886438"/>
            <a:ext cx="2645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recovers $20k in proceeds from Farmer F’s sale of Tractor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F’s debt to Bank X: $35k ($55-20k)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debt to Bank Y: $20k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3886438"/>
            <a:ext cx="1446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acquires Tractor A from Dealer and auctions for </a:t>
            </a:r>
            <a:r>
              <a:rPr lang="en-US" sz="1600" dirty="0" smtClean="0"/>
              <a:t>$25k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239000" y="3899356"/>
            <a:ext cx="1929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Dealer has no net loss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37746" y="3886200"/>
            <a:ext cx="22488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Y (Dealer’s lender) has superpriority on Tractor A, recovers $20k (Dealer loan)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$5k (remainder from auction)  to Bank X (Farmer F’s lender)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81800" y="44198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19600" y="44198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43200" y="44198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  <p:bldP spid="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Same result if Dealer provides financing and takes security interest on Tractor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Dealer </a:t>
            </a:r>
            <a:r>
              <a:rPr lang="en-US" sz="1600" dirty="0"/>
              <a:t>takes out a $20k loan from Bank Y to purchase Tractor </a:t>
            </a:r>
            <a:r>
              <a:rPr lang="en-US" sz="1600" dirty="0" smtClean="0"/>
              <a:t>A. </a:t>
            </a:r>
            <a:r>
              <a:rPr lang="en-US" sz="1600" i="1" dirty="0" smtClean="0"/>
              <a:t>Bank Y </a:t>
            </a:r>
            <a:r>
              <a:rPr lang="en-US" sz="1600" dirty="0" smtClean="0"/>
              <a:t>(Dealer’s lender) </a:t>
            </a:r>
            <a:r>
              <a:rPr lang="en-US" sz="1600" i="1" u="sng" dirty="0" smtClean="0"/>
              <a:t>secures </a:t>
            </a:r>
            <a:r>
              <a:rPr lang="en-US" sz="1600" i="1" u="sng" dirty="0"/>
              <a:t>loan with Tractor </a:t>
            </a:r>
            <a:r>
              <a:rPr lang="en-US" sz="1600" i="1" u="sng" dirty="0" smtClean="0"/>
              <a:t>A.</a:t>
            </a:r>
            <a:r>
              <a:rPr lang="en-US" sz="1600" dirty="0" smtClean="0"/>
              <a:t> Auction yields $10k.</a:t>
            </a:r>
            <a:r>
              <a:rPr lang="en-US" sz="1600" u="sng" dirty="0" smtClean="0"/>
              <a:t/>
            </a:r>
            <a:br>
              <a:rPr lang="en-US" sz="1600" u="sng" dirty="0" smtClean="0"/>
            </a:br>
            <a:endParaRPr lang="en-US" sz="1600" u="sng" dirty="0" smtClean="0"/>
          </a:p>
          <a:p>
            <a:pPr lvl="1"/>
            <a:r>
              <a:rPr lang="en-US" sz="1200" b="1" dirty="0" smtClean="0"/>
              <a:t>Process:</a:t>
            </a:r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No Resale or Trade/Dealer Takes Out Loan/Farmer Keeps Cash/Unsuccessful Auction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0117" y="36576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962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2438400"/>
            <a:ext cx="16258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</a:t>
            </a:r>
            <a:r>
              <a:rPr lang="en-US" sz="1100" dirty="0"/>
              <a:t>$20k sales proceeds from Tractor A from Farmer </a:t>
            </a:r>
            <a:r>
              <a:rPr lang="en-US" sz="1100" dirty="0" smtClean="0"/>
              <a:t>F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2438400"/>
            <a:ext cx="14734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A from Dealer, and sells at auction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2438400"/>
            <a:ext cx="16026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Y collects up to outstanding value of loan on sale of Tractor A. Remainder goes to Bank X to satisfy Bank X credit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5600" y="2438400"/>
            <a:ext cx="1255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Excess on sale of Tractor A to Dealer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800" y="243095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Dealer responsible for remainder of loan to Bank 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532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768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52800" y="27432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8057" y="3886438"/>
            <a:ext cx="2645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recovers $20k in proceeds from Farmer F’s sale of Tractor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F’s debt to Bank X: $35k ($55-20k)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debt to Bank Y: $20k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19400" y="3886438"/>
            <a:ext cx="1446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Bank X acquires Tractor A from Dealer and auctions for </a:t>
            </a:r>
            <a:r>
              <a:rPr lang="en-US" sz="1600" dirty="0" smtClean="0"/>
              <a:t>$10k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781800" y="3899356"/>
            <a:ext cx="2387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</a:t>
            </a:r>
            <a:r>
              <a:rPr lang="en-US" sz="1600" dirty="0"/>
              <a:t>debt to Bank Y: $10k ($20 Bank Y loan -10k auction proceeds)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Dealer still responsible for remaining $10k on Bank Y </a:t>
            </a:r>
            <a:r>
              <a:rPr lang="en-US" sz="1600" dirty="0" smtClean="0"/>
              <a:t>loan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4495800" y="3886200"/>
            <a:ext cx="2248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Y (Dealer’s lender) has superpriority on Tractor A, recovers $10k (Dealer loan)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477000" y="44198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1000" y="44198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441983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 build="p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With Resale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Process: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24600" y="3581400"/>
            <a:ext cx="457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" y="28194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Bank X acquires $20k sales proceeds from Tractor A from Farmer 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2819400"/>
            <a:ext cx="200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Bank X acquires Tractor A from Farmer G, and sells at auction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28194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Bank X gets proceeds of auction up to remaining amount due from Farmer F.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Farmer G </a:t>
            </a:r>
            <a:r>
              <a:rPr lang="en-US" dirty="0"/>
              <a:t>receives any excess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28194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Farmer G can sue Dealer for the difference between the value of Tractor A (when repossessed by Bank X) and refund received by Farmer G from auction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62400" y="3581400"/>
            <a:ext cx="457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28800" y="3581400"/>
            <a:ext cx="457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Dealer </a:t>
            </a:r>
            <a:r>
              <a:rPr lang="en-US" sz="1800" dirty="0"/>
              <a:t>buys Tractor A from Farmer F for $20k (cash</a:t>
            </a:r>
            <a:r>
              <a:rPr lang="en-US" sz="1800" dirty="0" smtClean="0"/>
              <a:t>). Dealer </a:t>
            </a:r>
            <a:r>
              <a:rPr lang="en-US" sz="1800" dirty="0"/>
              <a:t>then sells </a:t>
            </a:r>
            <a:r>
              <a:rPr lang="en-US" sz="1800" dirty="0" smtClean="0"/>
              <a:t>Tractor A to </a:t>
            </a:r>
            <a:r>
              <a:rPr lang="en-US" sz="1800" dirty="0"/>
              <a:t>Farmer G for $25k (cash</a:t>
            </a:r>
            <a:r>
              <a:rPr lang="en-US" sz="1800" dirty="0" smtClean="0"/>
              <a:t>)</a:t>
            </a:r>
          </a:p>
          <a:p>
            <a:endParaRPr lang="en-US" sz="1600" dirty="0"/>
          </a:p>
          <a:p>
            <a:pPr lvl="1"/>
            <a:r>
              <a:rPr lang="en-US" sz="1200" b="1" dirty="0" smtClean="0"/>
              <a:t>Process:</a:t>
            </a:r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0117" y="37338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81200" y="2642681"/>
            <a:ext cx="16258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</a:t>
            </a:r>
            <a:r>
              <a:rPr lang="en-US" sz="1100" dirty="0"/>
              <a:t>$20k sales proceeds from Tractor A from Farmer </a:t>
            </a:r>
            <a:r>
              <a:rPr lang="en-US" sz="1100" dirty="0" smtClean="0"/>
              <a:t>F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2642681"/>
            <a:ext cx="1473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A from Farmer G, and sells Tractor A at auction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2642681"/>
            <a:ext cx="16026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collects up to outstanding value of loan on sale of Tractor A. Remainder goes to Farmer 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753" y="2642681"/>
            <a:ext cx="1978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Farmer G can sue Dealer for the difference between the value of Tractor A (when repossessed by Bank X) and refund received by Farmer G from </a:t>
            </a:r>
            <a:r>
              <a:rPr lang="en-US" sz="1100" dirty="0" smtClean="0"/>
              <a:t>auction (if any)</a:t>
            </a:r>
            <a:endParaRPr lang="en-US" sz="11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53200" y="2947481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76800" y="2947481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52800" y="2947481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dirty="0" smtClean="0"/>
              <a:t>With Resale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1722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958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098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04800" y="4051518"/>
            <a:ext cx="21225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recovers $20k in proceeds from Farmer F’s sale of Tractor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F’s debt to Bank X: $35k ($55-20k)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90800" y="4038600"/>
            <a:ext cx="20710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acquires Tractor A from Farmer G and auctions for $10k.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F’s debt to Bank X is $25k ($35-10k)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680284" y="4038600"/>
            <a:ext cx="17967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 excess at auction, no refund to Farmer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4038600"/>
            <a:ext cx="2400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G sues Dealer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 is liable for value of Tractor A (at time of repossession by Bank X-assumed $25k) – refund ($0)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net loss $25k </a:t>
            </a:r>
          </a:p>
        </p:txBody>
      </p:sp>
    </p:spTree>
    <p:extLst>
      <p:ext uri="{BB962C8B-B14F-4D97-AF65-F5344CB8AC3E}">
        <p14:creationId xmlns:p14="http://schemas.microsoft.com/office/powerpoint/2010/main" val="11382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  <p:bldP spid="43" grpId="0" build="p"/>
      <p:bldP spid="44" grpId="0"/>
      <p:bldP spid="4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With Trade/No Resale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Process: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3170872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Bank X acquires proceeds of collateral up to outstanding value of loan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49328" y="3170872"/>
            <a:ext cx="200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Bank X acquires Tractor A from Dealer, and sells Tractor A at auction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317087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Dealer gets any amount received by Bank X over outstanding debt.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10200" y="3856672"/>
            <a:ext cx="457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3856672"/>
            <a:ext cx="457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Farmer </a:t>
            </a:r>
            <a:r>
              <a:rPr lang="en-US" sz="1600" dirty="0"/>
              <a:t>F trades Tractor A for a $15k credit applied to Tractor B from Dealer with a total value of $50k; </a:t>
            </a:r>
            <a:r>
              <a:rPr lang="en-US" sz="1600" dirty="0" smtClean="0"/>
              <a:t>and Farmer </a:t>
            </a:r>
            <a:r>
              <a:rPr lang="en-US" sz="1600" dirty="0"/>
              <a:t>F pays remaining $35k in cash</a:t>
            </a:r>
          </a:p>
          <a:p>
            <a:endParaRPr lang="en-US" sz="1600" dirty="0"/>
          </a:p>
          <a:p>
            <a:pPr lvl="1"/>
            <a:r>
              <a:rPr lang="en-US" sz="1200" b="1" dirty="0" smtClean="0"/>
              <a:t>Process:</a:t>
            </a:r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7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30117" y="35052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60570" y="2583359"/>
            <a:ext cx="1473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A from Dealer, and sells Tractor A at auction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582302" y="2583359"/>
            <a:ext cx="173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collects up to outstanding value of loan on sale of Tractor A. Remainder goes to Dealer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14298" y="28956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637898" y="2895600"/>
            <a:ext cx="172102" cy="6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dirty="0" smtClean="0"/>
              <a:t>With Trade/No Resale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84170" y="2590800"/>
            <a:ext cx="1473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B from Farmer F, and sells Tractor B at auction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008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956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38862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Bank X  recovers Tractor B as proceeds from Farmer F’s sale of Tractor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Bank X auctions Tractor </a:t>
            </a:r>
            <a:r>
              <a:rPr lang="en-US" dirty="0"/>
              <a:t>B  </a:t>
            </a:r>
            <a:r>
              <a:rPr lang="en-US" dirty="0" smtClean="0"/>
              <a:t>for $40k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Farmer F’s debt to Bank X: $15k ($55-40k)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38862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Bank X  acquires Tractor A from Dealer and auctions for $10k.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Bank X acquires all proceeds from auction (remaining debt is </a:t>
            </a:r>
            <a:r>
              <a:rPr lang="en-US" dirty="0" smtClean="0"/>
              <a:t>$</a:t>
            </a:r>
            <a:r>
              <a:rPr lang="en-US" dirty="0"/>
              <a:t>5</a:t>
            </a:r>
            <a:r>
              <a:rPr lang="en-US" dirty="0" smtClean="0"/>
              <a:t>k)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705600" y="3886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Dealer’s net loss is $15k (value of Tractor A in trade of Tractor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2" grpId="0" build="p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credit for the trade-in does not qualify for superpriority because it is not a “loan” to Farmer F, but rather a substitution of Tractor A for part of the purchase price of Tractor 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Farmer </a:t>
            </a:r>
            <a:r>
              <a:rPr lang="en-US" sz="1600" dirty="0"/>
              <a:t>F </a:t>
            </a:r>
            <a:r>
              <a:rPr lang="en-US" sz="1600" dirty="0" smtClean="0"/>
              <a:t>(subject to a blanket lien held by Bank X) trades </a:t>
            </a:r>
            <a:r>
              <a:rPr lang="en-US" sz="1600" dirty="0"/>
              <a:t>Tractor A for a $15k credit applied to Tractor B from Dealer with a total value of $50k; </a:t>
            </a:r>
            <a:r>
              <a:rPr lang="en-US" sz="1600" dirty="0" smtClean="0"/>
              <a:t>and Farmer </a:t>
            </a:r>
            <a:r>
              <a:rPr lang="en-US" sz="1600" dirty="0"/>
              <a:t>F pays remaining $35k through loan from </a:t>
            </a:r>
            <a:r>
              <a:rPr lang="en-US" sz="1600" dirty="0" smtClean="0"/>
              <a:t>Bank Y (non-holder of blanket lien) for which </a:t>
            </a:r>
            <a:r>
              <a:rPr lang="en-US" sz="1600" dirty="0"/>
              <a:t>Tractor B </a:t>
            </a:r>
            <a:r>
              <a:rPr lang="en-US" sz="1600" dirty="0" smtClean="0"/>
              <a:t>is collateral</a:t>
            </a:r>
            <a:endParaRPr lang="en-US" sz="1600" dirty="0"/>
          </a:p>
          <a:p>
            <a:endParaRPr lang="en-US" sz="1600" dirty="0"/>
          </a:p>
          <a:p>
            <a:pPr lvl="1"/>
            <a:r>
              <a:rPr lang="en-US" sz="1200" b="1" dirty="0" smtClean="0"/>
              <a:t>Process:</a:t>
            </a:r>
            <a:endParaRPr lang="en-US" sz="1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0117" y="36576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sz="2000" dirty="0" smtClean="0"/>
              <a:t>With Trade/No Resale/Farmer F Takes Out a Loan to Buy Tractor B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08826" y="2905036"/>
            <a:ext cx="1853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A from Dealer, and sells at auction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2905036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Dealer gets any amount received by Bank X over outstanding debt.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1999046" y="2895600"/>
            <a:ext cx="13359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Y has superpriority on Tractor B</a:t>
            </a:r>
            <a:endParaRPr lang="en-US" sz="11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8000" y="3124200"/>
            <a:ext cx="21127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00400" y="2905036"/>
            <a:ext cx="1853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Bank X acquires Tractor B from Farmer F, and sells at auction </a:t>
            </a:r>
            <a:endParaRPr lang="en-US" sz="11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970322" y="3124200"/>
            <a:ext cx="21127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27722" y="3124200"/>
            <a:ext cx="21127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866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434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38862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 recovers Tractor B from Farmer F as proceeds from Farmer F’s trade of Tractor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auctions Tractor B for $40k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5800" y="38862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 acquires Tractor A from Dealer and auctions for $10k.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X acquires all proceeds from auction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9000" y="38862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Dealer’s net loss is $15k (value of Tractor A received in trade for Tractor B)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362200" y="3886200"/>
            <a:ext cx="2286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Bank Y takes first on Tractor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Satisfies $35k loan from Bank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$5k remainder to Bank 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Farmer F’s debt to Bank X $50k ($55k remaining debt - $5k)</a:t>
            </a:r>
            <a:endParaRPr lang="en-US" sz="16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812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 build="p"/>
      <p:bldP spid="46" grpId="0"/>
      <p:bldP spid="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Rule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With Trade, Resale, and Financing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182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Process: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3733800"/>
            <a:ext cx="381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3276600"/>
            <a:ext cx="166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Bank X acquires proceeds of collateral up to outstanding value of loan; proceeds include Tractor B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276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Bank X acquires Tractor A from Farmer G, and sells at auction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66149" y="3276600"/>
            <a:ext cx="19442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Farmer G gets any amount received for Tractor A by Bank X over outstanding debt.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3276600"/>
            <a:ext cx="1474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/>
              <a:t>Bank Y has superpriority on proceeds from Tractor B at auction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3276600"/>
            <a:ext cx="2133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Farmer G can sue Dealer for the difference between the value of Tractor A (at time of Bank X repossession) and refund from auction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76800" y="3733800"/>
            <a:ext cx="381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733800"/>
            <a:ext cx="381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4000" y="3733800"/>
            <a:ext cx="381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stated: your customer’s equipment </a:t>
            </a:r>
            <a:r>
              <a:rPr lang="en-US" b="1" i="1" dirty="0">
                <a:solidFill>
                  <a:srgbClr val="FF0000"/>
                </a:solidFill>
              </a:rPr>
              <a:t>could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be covered by a “blanket lien” which gives the customer’s lender certain rights to the customer’s pursuant to the Uniform Commercial Code.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happen?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Farmer </a:t>
            </a:r>
            <a:r>
              <a:rPr lang="en-US" sz="1200" dirty="0"/>
              <a:t>F trades Tractor A for a $15k credit applied to Tractor B from Dealer with a total value of $50k; and</a:t>
            </a:r>
          </a:p>
          <a:p>
            <a:r>
              <a:rPr lang="en-US" sz="1200" dirty="0"/>
              <a:t>Farmer F pays remaining $35k through loan from </a:t>
            </a:r>
            <a:r>
              <a:rPr lang="en-US" sz="1200" dirty="0" smtClean="0"/>
              <a:t>Bank Y </a:t>
            </a:r>
            <a:r>
              <a:rPr lang="en-US" sz="1200" dirty="0"/>
              <a:t>naming Tractor B as collateral; and</a:t>
            </a:r>
          </a:p>
          <a:p>
            <a:r>
              <a:rPr lang="en-US" sz="1200" dirty="0"/>
              <a:t>Dealer sells Tractor A to Farmer G for $</a:t>
            </a:r>
            <a:r>
              <a:rPr lang="en-US" sz="1200" dirty="0" smtClean="0"/>
              <a:t>25k</a:t>
            </a:r>
            <a:endParaRPr lang="en-US" sz="1200" dirty="0"/>
          </a:p>
          <a:p>
            <a:endParaRPr lang="en-US" sz="1400" dirty="0"/>
          </a:p>
          <a:p>
            <a:pPr lvl="1"/>
            <a:r>
              <a:rPr lang="en-US" sz="1100" b="1" dirty="0" smtClean="0"/>
              <a:t>Process:</a:t>
            </a:r>
            <a:endParaRPr lang="en-US" sz="11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9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30115" y="3581400"/>
            <a:ext cx="79280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sz="2000" dirty="0" smtClean="0"/>
              <a:t>With Trade/Resale/Farmer F Takes Out a Loan to Buy Tractor B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315200" y="2971800"/>
            <a:ext cx="2721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16509" y="2540674"/>
            <a:ext cx="118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Bank X acquires proceeds of collateral up to outstanding value of loan; proceeds include Tractor B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2565737"/>
            <a:ext cx="125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Bank X acquires Tractor A from Farmer G, and sells at auction 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2565737"/>
            <a:ext cx="138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Farmer G gets any amount received for Tractor A by Bank X over outstanding debt. 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2542163"/>
            <a:ext cx="1053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Bank Y has superpriority on proceeds from Tractor B at auction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2565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Farmer G can sue Dealer for the difference between the value of Tractor A (at time of Bank X repossession) and refund from auction </a:t>
            </a:r>
            <a:endParaRPr lang="en-US" sz="1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1200" y="2971800"/>
            <a:ext cx="2721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19600" y="2971800"/>
            <a:ext cx="2721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6600" y="2971800"/>
            <a:ext cx="2721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3733800"/>
            <a:ext cx="2091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Bank X  recovers Tractor B as proceeds from Farmer F’s sale of Tractor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Tractor B auctions for $40k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57400" y="3733800"/>
            <a:ext cx="2057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Bank Y takes first on Tractor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Satisfies $35k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$5k remainder to Bank X for Farmer F’s loan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Farmer F’s debt to Bank X: $50k ($55-5k)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3733800"/>
            <a:ext cx="17646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Bank X acquires Tractor A from Farmer G and auctions for $10k.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Farmer F’s debt to Bank X is $25k ($35-10k)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62600" y="3733800"/>
            <a:ext cx="1582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excess at auction, no refund to Farmer 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34200" y="3733800"/>
            <a:ext cx="2286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Farmer G sues Dealer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Dealer is liable for value of Tractor A (at time of Bank X’s repossession, assumed $20k) – refund to Farmer G from auction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Dealer’s net loss $10k ($</a:t>
            </a:r>
            <a:r>
              <a:rPr lang="en-US" sz="1400" dirty="0"/>
              <a:t>2</a:t>
            </a:r>
            <a:r>
              <a:rPr lang="en-US" sz="1400" dirty="0" smtClean="0"/>
              <a:t>0k value - $10k profit from credit to sale to Farmer G)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05000" y="4267200"/>
            <a:ext cx="228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810000" y="4267200"/>
            <a:ext cx="228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10200" y="4267200"/>
            <a:ext cx="228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81800" y="4267200"/>
            <a:ext cx="2286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3" grpId="0" build="p"/>
      <p:bldP spid="49" grpId="0" build="p"/>
      <p:bldP spid="50" grpId="0" build="p"/>
      <p:bldP spid="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1"/>
            <a:ext cx="8229600" cy="2667000"/>
          </a:xfrm>
        </p:spPr>
        <p:txBody>
          <a:bodyPr/>
          <a:lstStyle/>
          <a:p>
            <a:r>
              <a:rPr lang="en-US" dirty="0" smtClean="0"/>
              <a:t>Ronald Regan Rule</a:t>
            </a:r>
          </a:p>
          <a:p>
            <a:r>
              <a:rPr lang="en-US" dirty="0" smtClean="0"/>
              <a:t>Contact the lender, and have them issue, and file, a UCC-3 to delete the item from the description of collateral</a:t>
            </a:r>
          </a:p>
          <a:p>
            <a:r>
              <a:rPr lang="en-US" dirty="0" smtClean="0"/>
              <a:t>Try filing a UCC-5 Information statement</a:t>
            </a:r>
          </a:p>
          <a:p>
            <a:r>
              <a:rPr lang="en-US" dirty="0" smtClean="0"/>
              <a:t>PRAY!!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THE [EXPLITIVE] SHOULD YOU DO???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8229600" cy="381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 descr="http://orientalumc.org/files/2011/11/Praying-Hands-2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495800"/>
            <a:ext cx="24003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Adopted to govern commercial transactions, BOTH between merchants and customers as well as lenders and borrowers.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All 50 states have adopted the UCC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There may be some variances among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Iowa and Nebraska UCC versions are substantially the same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Article 9  of the UCC Regulates rights to property used as loan collateral in the event of a loan default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OVERVIEW</a:t>
            </a:r>
            <a:endParaRPr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Uniform Commercial Code (the “UCC”)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Interest</a:t>
            </a:r>
          </a:p>
          <a:p>
            <a:r>
              <a:rPr lang="en-US" dirty="0" smtClean="0"/>
              <a:t>Collateral</a:t>
            </a:r>
          </a:p>
          <a:p>
            <a:r>
              <a:rPr lang="en-US" dirty="0" smtClean="0"/>
              <a:t>Perfection</a:t>
            </a:r>
          </a:p>
          <a:p>
            <a:r>
              <a:rPr lang="en-US" dirty="0" smtClean="0"/>
              <a:t>Priority</a:t>
            </a:r>
          </a:p>
          <a:p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</a:p>
        </p:txBody>
      </p:sp>
    </p:spTree>
    <p:extLst>
      <p:ext uri="{BB962C8B-B14F-4D97-AF65-F5344CB8AC3E}">
        <p14:creationId xmlns:p14="http://schemas.microsoft.com/office/powerpoint/2010/main" val="3014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Interest</a:t>
            </a:r>
          </a:p>
          <a:p>
            <a:pPr lvl="1"/>
            <a:r>
              <a:rPr lang="en-US" dirty="0" smtClean="0"/>
              <a:t>Purchase Money Security Interest</a:t>
            </a:r>
          </a:p>
          <a:p>
            <a:pPr lvl="1"/>
            <a:r>
              <a:rPr lang="en-US" dirty="0" smtClean="0"/>
              <a:t>Blanket Lien</a:t>
            </a:r>
          </a:p>
          <a:p>
            <a:r>
              <a:rPr lang="en-US" dirty="0" smtClean="0"/>
              <a:t>Collateral</a:t>
            </a:r>
          </a:p>
          <a:p>
            <a:pPr lvl="1"/>
            <a:r>
              <a:rPr lang="en-US" dirty="0" smtClean="0"/>
              <a:t>Words Matter</a:t>
            </a:r>
          </a:p>
          <a:p>
            <a:pPr lvl="1"/>
            <a:r>
              <a:rPr lang="en-US" dirty="0" smtClean="0"/>
              <a:t>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Security Interest/Collateral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Money- All to One</a:t>
            </a:r>
          </a:p>
          <a:p>
            <a:endParaRPr lang="en-US" dirty="0" smtClean="0"/>
          </a:p>
          <a:p>
            <a:r>
              <a:rPr lang="en-US" dirty="0" smtClean="0"/>
              <a:t>Blanket Lien- All to All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Allocation of Security Interest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86726"/>
              </p:ext>
            </p:extLst>
          </p:nvPr>
        </p:nvGraphicFramePr>
        <p:xfrm>
          <a:off x="1219200" y="3429000"/>
          <a:ext cx="4902199" cy="265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205"/>
                <a:gridCol w="774199"/>
                <a:gridCol w="799582"/>
                <a:gridCol w="751988"/>
                <a:gridCol w="748815"/>
                <a:gridCol w="609205"/>
                <a:gridCol w="60920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Percentage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Secured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IF Allocated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Tractor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of Value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Amount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Amount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90,000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11,250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45,000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90,000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33,750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           60,000 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90,000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          45,000 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120,000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90,000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 ALLOCATED AMOUNT IS </a:t>
                      </a: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r>
                        <a:rPr lang="en-US" sz="1100" u="none" strike="noStrike" dirty="0">
                          <a:effectLst/>
                        </a:rPr>
                        <a:t> USED. </a:t>
                      </a: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TRACTORS ARE SUBJECT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TO SECURITY INTEREST UNTIL </a:t>
                      </a:r>
                      <a:r>
                        <a:rPr lang="en-US" sz="1100" u="none" strike="noStrike" dirty="0">
                          <a:effectLst/>
                        </a:rPr>
                        <a:t>AMOUNT IS </a:t>
                      </a:r>
                      <a:r>
                        <a:rPr lang="en-US" sz="1100" u="none" strike="noStrike" dirty="0" smtClean="0">
                          <a:effectLst/>
                        </a:rPr>
                        <a:t>FULLY PAID 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Today’s Presentation PERFECTION </a:t>
            </a:r>
            <a:r>
              <a:rPr lang="en-US" sz="2400" dirty="0" smtClean="0"/>
              <a:t>is </a:t>
            </a:r>
            <a:r>
              <a:rPr lang="en-US" sz="2400" b="1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Perfection/Priority</a:t>
            </a:r>
            <a:endParaRPr lang="en-US" dirty="0"/>
          </a:p>
        </p:txBody>
      </p:sp>
      <p:pic>
        <p:nvPicPr>
          <p:cNvPr id="3076" name="Picture 4" descr="http://images.mid-day.com/images/2015/feb/17Cindy-Crawfor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276850" cy="34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 is it: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Perfection/Priority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r="13826"/>
          <a:stretch/>
        </p:blipFill>
        <p:spPr>
          <a:xfrm>
            <a:off x="2878282" y="2103437"/>
            <a:ext cx="3678382" cy="406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3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2589</Words>
  <Application>Microsoft Office PowerPoint</Application>
  <PresentationFormat>On-screen Show (4:3)</PresentationFormat>
  <Paragraphs>318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Getting What you Bargained for</vt:lpstr>
      <vt:lpstr>What’s the “problem”?</vt:lpstr>
      <vt:lpstr>How does this happen?</vt:lpstr>
      <vt:lpstr>OVERVIEW</vt:lpstr>
      <vt:lpstr>Terms</vt:lpstr>
      <vt:lpstr>Terms</vt:lpstr>
      <vt:lpstr>Terms </vt:lpstr>
      <vt:lpstr>Terms</vt:lpstr>
      <vt:lpstr>TERMS</vt:lpstr>
      <vt:lpstr>Terms</vt:lpstr>
      <vt:lpstr>UCC Forms</vt:lpstr>
      <vt:lpstr>UCC Forms</vt:lpstr>
      <vt:lpstr>Secured Transactions</vt:lpstr>
      <vt:lpstr>Facts</vt:lpstr>
      <vt:lpstr>Farmer F Defaults</vt:lpstr>
      <vt:lpstr>General Rule</vt:lpstr>
      <vt:lpstr>Example 1</vt:lpstr>
      <vt:lpstr>Example 2</vt:lpstr>
      <vt:lpstr>Example 3</vt:lpstr>
      <vt:lpstr>Example 4</vt:lpstr>
      <vt:lpstr>Example 4</vt:lpstr>
      <vt:lpstr>Example 5</vt:lpstr>
      <vt:lpstr>General Rule</vt:lpstr>
      <vt:lpstr>Example 6</vt:lpstr>
      <vt:lpstr>General Rule</vt:lpstr>
      <vt:lpstr>Example 7</vt:lpstr>
      <vt:lpstr>Example 7</vt:lpstr>
      <vt:lpstr>Example 8</vt:lpstr>
      <vt:lpstr>General Rule</vt:lpstr>
      <vt:lpstr>Example 9</vt:lpstr>
      <vt:lpstr> WHAT THE [EXPLITIVE] SHOULD YOU DO???</vt:lpstr>
    </vt:vector>
  </TitlesOfParts>
  <Company>FBL Financial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Stegg</dc:creator>
  <cp:lastModifiedBy>Sam Kreamer</cp:lastModifiedBy>
  <cp:revision>212</cp:revision>
  <dcterms:created xsi:type="dcterms:W3CDTF">2013-03-04T16:38:41Z</dcterms:created>
  <dcterms:modified xsi:type="dcterms:W3CDTF">2015-07-07T21:24:51Z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f287d870f49a40ad824f98298ff9f2de</vt:lpwstr>
  </property>
  <property fmtid="{D5CDD505-2E9C-101B-9397-08002B2CF9AE}" pid="3" name="SlidesCount">
    <vt:lpwstr>3</vt:lpwstr>
  </property>
</Properties>
</file>